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9" r:id="rId5"/>
    <p:sldId id="266" r:id="rId6"/>
  </p:sldIdLst>
  <p:sldSz cx="9144000" cy="5143500" type="screen16x9"/>
  <p:notesSz cx="7099300" cy="10234613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qMuqJG3cb5nVDhqjVVjzecKq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2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94712"/>
  </p:normalViewPr>
  <p:slideViewPr>
    <p:cSldViewPr snapToGrid="0" showGuides="1">
      <p:cViewPr varScale="1">
        <p:scale>
          <a:sx n="103" d="100"/>
          <a:sy n="103" d="100"/>
        </p:scale>
        <p:origin x="10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472" y="20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2AFFCF-B73F-2B65-B45B-F8E604FB2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12E504-4FBA-A300-CD66-7ED8351E7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7A52-61AA-244B-97F4-BDDE2BBA9B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A6C34-35A1-F5F3-D438-675FB6343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25B52-16F4-1F1E-CBCA-F2144D3BD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7698-B57C-E64F-AEC6-A40B727C4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9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8350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2788" y="4860925"/>
            <a:ext cx="5673725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23326AB4-8E89-7EB7-5291-3027D15D9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1C0224AC-DFA8-E974-588B-01E51FB5D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29C7C54F-2274-72EC-E3B4-960DEF448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34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4F4DF0-9D0D-2099-43A7-B3565E85F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0" y="117542"/>
            <a:ext cx="4414980" cy="49084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4D3EBE-FE41-45C6-EAB8-E781CAC78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54" y="1432193"/>
            <a:ext cx="5387248" cy="2663288"/>
          </a:xfrm>
          <a:prstGeom prst="rect">
            <a:avLst/>
          </a:prstGeom>
          <a:effectLst>
            <a:outerShdw blurRad="84767" dist="5521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390522E-EFE6-EE18-092F-20D5BEE405FF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A8D267B-1477-EC93-D477-067DCF529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E1A0DB-EA44-76DE-52CE-D979B4895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5C46244-8B4A-B4FF-7CB8-B4643F888951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C38A-8E79-B081-F982-B40A9FC1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C3E65F-D643-C4F8-D89F-C50B23D9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790"/>
            <a:ext cx="9144000" cy="3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C962C18-0DB8-927D-B916-945DE87725E3}"/>
              </a:ext>
            </a:extLst>
          </p:cNvPr>
          <p:cNvGrpSpPr/>
          <p:nvPr userDrawn="1"/>
        </p:nvGrpSpPr>
        <p:grpSpPr>
          <a:xfrm>
            <a:off x="157021" y="117542"/>
            <a:ext cx="4737612" cy="5137364"/>
            <a:chOff x="157020" y="117542"/>
            <a:chExt cx="6300297" cy="6831906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E170BF5-B2EF-1B94-E166-3DD6AC49B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020" y="117542"/>
              <a:ext cx="4438840" cy="654455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24F97EB-B9D9-BCE2-0B1B-1F78AC8FC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4802" y="2540733"/>
              <a:ext cx="4332515" cy="440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31DF87-17D4-1B1C-F77B-FF70EF57B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D7FE0C7C-D585-F3D5-984F-A9A1CA3371F0}"/>
              </a:ext>
            </a:extLst>
          </p:cNvPr>
          <p:cNvGrpSpPr/>
          <p:nvPr userDrawn="1"/>
        </p:nvGrpSpPr>
        <p:grpSpPr>
          <a:xfrm>
            <a:off x="157021" y="117543"/>
            <a:ext cx="5237099" cy="4908416"/>
            <a:chOff x="209359" y="156722"/>
            <a:chExt cx="6982795" cy="654455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8CEB9F1-4EB3-B439-4A40-12925CD3D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59" y="156722"/>
              <a:ext cx="4438841" cy="654455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B6C7B9F-8DAF-08BD-A284-C0451D428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3600" y="1145347"/>
              <a:ext cx="4938554" cy="5435655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D3589-3281-082A-E848-AC88C178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500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28C2027-E100-CA65-2505-E32B94D5A91B}"/>
              </a:ext>
            </a:extLst>
          </p:cNvPr>
          <p:cNvGrpSpPr/>
          <p:nvPr userDrawn="1"/>
        </p:nvGrpSpPr>
        <p:grpSpPr>
          <a:xfrm>
            <a:off x="157021" y="117542"/>
            <a:ext cx="6084157" cy="4921283"/>
            <a:chOff x="209361" y="156723"/>
            <a:chExt cx="8090996" cy="654455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5B63F1-2ED1-5554-B6DB-8138F8E11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61" y="156723"/>
              <a:ext cx="4438840" cy="6544552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1DA113E-9306-D9DB-1334-6949C349E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633" y="1259208"/>
              <a:ext cx="7782724" cy="4339582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C8B6B2-8029-3C82-9EF0-7611FADC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9224"/>
            <a:ext cx="9144000" cy="381000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30EBE1-1968-6FA4-8189-512DBDBDBA3B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B64A054-39CF-3D30-69F5-78F4E8314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1" t="39757"/>
          <a:stretch>
            <a:fillRect/>
          </a:stretch>
        </p:blipFill>
        <p:spPr>
          <a:xfrm>
            <a:off x="5767137" y="2775284"/>
            <a:ext cx="3197247" cy="23682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5B63F1-2ED1-5554-B6DB-8138F8E11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1" y="117542"/>
            <a:ext cx="3337858" cy="49212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9FC74-AA86-A3AA-8366-8AFB8334E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88" y="117542"/>
            <a:ext cx="3337858" cy="49212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8B2ABF-2926-81EC-F01D-E3A2077F61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335" y="385487"/>
            <a:ext cx="5084666" cy="3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3" r:id="rId4"/>
    <p:sldLayoutId id="2147483660" r:id="rId5"/>
    <p:sldLayoutId id="2147483655" r:id="rId6"/>
    <p:sldLayoutId id="2147483661" r:id="rId7"/>
    <p:sldLayoutId id="2147483654" r:id="rId8"/>
    <p:sldLayoutId id="2147483662" r:id="rId9"/>
    <p:sldLayoutId id="214748365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096567014/ac9efd7120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vimeo.com/1096501576/8c08742f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DGMSGsdiyJ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">
            <a:extLst>
              <a:ext uri="{FF2B5EF4-FFF2-40B4-BE49-F238E27FC236}">
                <a16:creationId xmlns:a16="http://schemas.microsoft.com/office/drawing/2014/main" id="{9F4420E3-68E4-3265-1262-1AC10E09A0C1}"/>
              </a:ext>
            </a:extLst>
          </p:cNvPr>
          <p:cNvSpPr/>
          <p:nvPr/>
        </p:nvSpPr>
        <p:spPr>
          <a:xfrm>
            <a:off x="5723080" y="2755722"/>
            <a:ext cx="292283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Nicolò Mozzatto</a:t>
            </a:r>
            <a:endParaRPr dirty="0">
              <a:solidFill>
                <a:srgbClr val="00386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Open Banking Senior Expert, Intesa Sanpaolo spa</a:t>
            </a:r>
            <a:endParaRPr sz="1300"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312DD306-E260-FD68-21F3-470DFDD5CBD1}"/>
              </a:ext>
            </a:extLst>
          </p:cNvPr>
          <p:cNvSpPr/>
          <p:nvPr/>
        </p:nvSpPr>
        <p:spPr>
          <a:xfrm>
            <a:off x="4572000" y="144846"/>
            <a:ext cx="4514372" cy="4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EUDI WALLET ED EIDAS 2.0: NUOVI RUOLI E SERVIZI NELL'ECOSISTEMA DELL'IDENTITÀ DIGITALE</a:t>
            </a:r>
            <a:endParaRPr sz="160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1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38D0C0EE-CA56-9DE8-C488-F06CACAF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B695C166-29BD-4087-3921-332DCB2F8321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1BE80880-60B3-2E50-C408-3999AFA55ECE}"/>
              </a:ext>
            </a:extLst>
          </p:cNvPr>
          <p:cNvSpPr txBox="1"/>
          <p:nvPr/>
        </p:nvSpPr>
        <p:spPr>
          <a:xfrm>
            <a:off x="1264645" y="245752"/>
            <a:ext cx="3389131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 err="1">
                <a:solidFill>
                  <a:srgbClr val="003865"/>
                </a:solidFill>
                <a:sym typeface="Montserrat"/>
              </a:rPr>
              <a:t>Nobid</a:t>
            </a:r>
            <a:r>
              <a:rPr lang="it-IT" dirty="0">
                <a:solidFill>
                  <a:srgbClr val="003865"/>
                </a:solidFill>
                <a:sym typeface="Montserrat"/>
              </a:rPr>
              <a:t> Consortium: i prototipi</a:t>
            </a:r>
            <a:endParaRPr dirty="0">
              <a:solidFill>
                <a:srgbClr val="003865"/>
              </a:solidFill>
            </a:endParaRPr>
          </a:p>
        </p:txBody>
      </p:sp>
      <p:pic>
        <p:nvPicPr>
          <p:cNvPr id="1026" name="Picture 2" descr="Sparkasse Logo and symbol, meaning, history, PNG">
            <a:extLst>
              <a:ext uri="{FF2B5EF4-FFF2-40B4-BE49-F238E27FC236}">
                <a16:creationId xmlns:a16="http://schemas.microsoft.com/office/drawing/2014/main" id="{FF2FCC74-866B-22DD-B998-6FC9B45C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2" y="1588603"/>
            <a:ext cx="1807891" cy="10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logo su trasparente sfondo 14018561 Arte vettoriale a Vecteezy">
            <a:extLst>
              <a:ext uri="{FF2B5EF4-FFF2-40B4-BE49-F238E27FC236}">
                <a16:creationId xmlns:a16="http://schemas.microsoft.com/office/drawing/2014/main" id="{3EA86D78-7410-2BFD-5C1A-0EE322DE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74" y="1588603"/>
            <a:ext cx="1227679" cy="12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sa Sanpaolo Logo &amp; Brand Assets (SVG, PNG and vector) - Brandfetch">
            <a:extLst>
              <a:ext uri="{FF2B5EF4-FFF2-40B4-BE49-F238E27FC236}">
                <a16:creationId xmlns:a16="http://schemas.microsoft.com/office/drawing/2014/main" id="{DB0819CF-9F31-B30D-D873-A34AD289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79" y="1648754"/>
            <a:ext cx="952268" cy="9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D50998-0488-6D33-50BA-C86AC3ECEFD9}"/>
              </a:ext>
            </a:extLst>
          </p:cNvPr>
          <p:cNvSpPr txBox="1"/>
          <p:nvPr/>
        </p:nvSpPr>
        <p:spPr>
          <a:xfrm>
            <a:off x="139855" y="3846074"/>
            <a:ext cx="30791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https://www.youtube.com/watch?v=DGMSGsdiyJ4</a:t>
            </a:r>
            <a:r>
              <a:rPr lang="it-IT" sz="9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it-IT" sz="9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911F32-15A6-5FF0-1829-A5678FEFDB9C}"/>
              </a:ext>
            </a:extLst>
          </p:cNvPr>
          <p:cNvSpPr txBox="1"/>
          <p:nvPr/>
        </p:nvSpPr>
        <p:spPr>
          <a:xfrm>
            <a:off x="3376960" y="3841260"/>
            <a:ext cx="27116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u="sng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https://vimeo.com/1096501576/8c08742f72</a:t>
            </a:r>
            <a:r>
              <a:rPr lang="en-GB" sz="9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 </a:t>
            </a:r>
            <a:endParaRPr lang="it-IT" sz="9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6D78FE-D592-4B49-A6E4-D61EB5823E66}"/>
              </a:ext>
            </a:extLst>
          </p:cNvPr>
          <p:cNvSpPr txBox="1"/>
          <p:nvPr/>
        </p:nvSpPr>
        <p:spPr>
          <a:xfrm>
            <a:off x="6155474" y="3814534"/>
            <a:ext cx="27116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u="sng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https://vimeo.com/1096567014/ac9efd7120</a:t>
            </a:r>
            <a:endParaRPr lang="it-IT" sz="900" dirty="0"/>
          </a:p>
        </p:txBody>
      </p:sp>
      <p:sp>
        <p:nvSpPr>
          <p:cNvPr id="10" name="Google Shape;61;p3">
            <a:extLst>
              <a:ext uri="{FF2B5EF4-FFF2-40B4-BE49-F238E27FC236}">
                <a16:creationId xmlns:a16="http://schemas.microsoft.com/office/drawing/2014/main" id="{E0D12EF5-5E8C-9EC6-9C05-891293EED7FC}"/>
              </a:ext>
            </a:extLst>
          </p:cNvPr>
          <p:cNvSpPr txBox="1"/>
          <p:nvPr/>
        </p:nvSpPr>
        <p:spPr>
          <a:xfrm>
            <a:off x="1249777" y="559140"/>
            <a:ext cx="7617303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sz="1200" b="0" dirty="0">
                <a:solidFill>
                  <a:srgbClr val="003865"/>
                </a:solidFill>
                <a:sym typeface="Montserrat"/>
              </a:rPr>
              <a:t>All’interno del consorzio </a:t>
            </a:r>
            <a:r>
              <a:rPr lang="it-IT" sz="1200" b="0" dirty="0" err="1">
                <a:solidFill>
                  <a:srgbClr val="003865"/>
                </a:solidFill>
                <a:sym typeface="Montserrat"/>
              </a:rPr>
              <a:t>Nobid</a:t>
            </a:r>
            <a:r>
              <a:rPr lang="it-IT" sz="1200" b="0" dirty="0">
                <a:solidFill>
                  <a:srgbClr val="003865"/>
                </a:solidFill>
                <a:sym typeface="Montserrat"/>
              </a:rPr>
              <a:t> abbiamo sviluppato 3 prototipi che descrivono diverse tipologie di interazione con il </a:t>
            </a:r>
            <a:r>
              <a:rPr lang="it-IT" sz="1200" b="0" dirty="0" err="1">
                <a:solidFill>
                  <a:srgbClr val="003865"/>
                </a:solidFill>
                <a:sym typeface="Montserrat"/>
              </a:rPr>
              <a:t>wallet</a:t>
            </a:r>
            <a:r>
              <a:rPr lang="it-IT" sz="1200" b="0" dirty="0">
                <a:solidFill>
                  <a:srgbClr val="003865"/>
                </a:solidFill>
                <a:sym typeface="Montserrat"/>
              </a:rPr>
              <a:t>, dalla combinazione di più credenziali durante il pagamento, al fast checkout dopo un acquisto web, al pagamento in store</a:t>
            </a:r>
            <a:endParaRPr sz="1200" b="0" dirty="0">
              <a:solidFill>
                <a:srgbClr val="003865"/>
              </a:solidFill>
            </a:endParaRPr>
          </a:p>
        </p:txBody>
      </p:sp>
      <p:sp>
        <p:nvSpPr>
          <p:cNvPr id="11" name="Google Shape;61;p3">
            <a:extLst>
              <a:ext uri="{FF2B5EF4-FFF2-40B4-BE49-F238E27FC236}">
                <a16:creationId xmlns:a16="http://schemas.microsoft.com/office/drawing/2014/main" id="{3513FD82-60FD-0EAB-7CED-E1A097D11E55}"/>
              </a:ext>
            </a:extLst>
          </p:cNvPr>
          <p:cNvSpPr txBox="1"/>
          <p:nvPr/>
        </p:nvSpPr>
        <p:spPr>
          <a:xfrm>
            <a:off x="376264" y="2824186"/>
            <a:ext cx="2337199" cy="9233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pPr algn="ctr"/>
            <a:r>
              <a:rPr lang="it-IT" sz="1200" b="0" dirty="0">
                <a:solidFill>
                  <a:srgbClr val="003865"/>
                </a:solidFill>
                <a:sym typeface="Montserrat"/>
              </a:rPr>
              <a:t>DSGV si è focalizzata sulla combinazione tra pagamento e </a:t>
            </a:r>
            <a:r>
              <a:rPr lang="it-IT" sz="1200" b="0" dirty="0" err="1">
                <a:solidFill>
                  <a:srgbClr val="003865"/>
                </a:solidFill>
                <a:sym typeface="Montserrat"/>
              </a:rPr>
              <a:t>proof</a:t>
            </a:r>
            <a:r>
              <a:rPr lang="it-IT" sz="1200" b="0" dirty="0">
                <a:solidFill>
                  <a:srgbClr val="003865"/>
                </a:solidFill>
                <a:sym typeface="Montserrat"/>
              </a:rPr>
              <a:t> of age (dimostrare che ho l’età giusta per un determinato acquisto)</a:t>
            </a:r>
            <a:endParaRPr sz="1200" b="0" dirty="0">
              <a:solidFill>
                <a:srgbClr val="003865"/>
              </a:solidFill>
            </a:endParaRPr>
          </a:p>
        </p:txBody>
      </p:sp>
      <p:sp>
        <p:nvSpPr>
          <p:cNvPr id="12" name="Google Shape;61;p3">
            <a:extLst>
              <a:ext uri="{FF2B5EF4-FFF2-40B4-BE49-F238E27FC236}">
                <a16:creationId xmlns:a16="http://schemas.microsoft.com/office/drawing/2014/main" id="{D29ADE31-82E1-93B9-6A32-06C256C828E4}"/>
              </a:ext>
            </a:extLst>
          </p:cNvPr>
          <p:cNvSpPr txBox="1"/>
          <p:nvPr/>
        </p:nvSpPr>
        <p:spPr>
          <a:xfrm>
            <a:off x="3280213" y="2824186"/>
            <a:ext cx="2337199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pPr algn="ctr"/>
            <a:r>
              <a:rPr lang="it-IT" sz="1200" b="0" dirty="0">
                <a:solidFill>
                  <a:srgbClr val="003865"/>
                </a:solidFill>
                <a:sym typeface="Montserrat"/>
              </a:rPr>
              <a:t>Amazon ha sviluppato una fast login con EUDIW per migliorare </a:t>
            </a:r>
            <a:r>
              <a:rPr lang="it-IT" sz="1200" b="0" dirty="0" err="1">
                <a:solidFill>
                  <a:srgbClr val="003865"/>
                </a:solidFill>
                <a:sym typeface="Montserrat"/>
              </a:rPr>
              <a:t>l’experience</a:t>
            </a:r>
            <a:r>
              <a:rPr lang="it-IT" sz="1200" b="0" dirty="0">
                <a:solidFill>
                  <a:srgbClr val="003865"/>
                </a:solidFill>
                <a:sym typeface="Montserrat"/>
              </a:rPr>
              <a:t> d’acquisto dei clienti</a:t>
            </a:r>
            <a:endParaRPr sz="1200" b="0" dirty="0">
              <a:solidFill>
                <a:srgbClr val="003865"/>
              </a:solidFill>
            </a:endParaRPr>
          </a:p>
        </p:txBody>
      </p:sp>
      <p:sp>
        <p:nvSpPr>
          <p:cNvPr id="13" name="Google Shape;61;p3">
            <a:extLst>
              <a:ext uri="{FF2B5EF4-FFF2-40B4-BE49-F238E27FC236}">
                <a16:creationId xmlns:a16="http://schemas.microsoft.com/office/drawing/2014/main" id="{53F59848-05F6-E918-FCEB-9834E99AEBA6}"/>
              </a:ext>
            </a:extLst>
          </p:cNvPr>
          <p:cNvSpPr txBox="1"/>
          <p:nvPr/>
        </p:nvSpPr>
        <p:spPr>
          <a:xfrm>
            <a:off x="6155474" y="2816282"/>
            <a:ext cx="2337199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pPr algn="ctr"/>
            <a:r>
              <a:rPr lang="it-IT" sz="1200" b="0" dirty="0">
                <a:solidFill>
                  <a:srgbClr val="003865"/>
                </a:solidFill>
                <a:sym typeface="Montserrat"/>
              </a:rPr>
              <a:t>Intesa Sanpaolo ha integrato la soluzione </a:t>
            </a:r>
            <a:r>
              <a:rPr lang="it-IT" sz="1200" b="0" dirty="0" err="1">
                <a:solidFill>
                  <a:srgbClr val="003865"/>
                </a:solidFill>
                <a:sym typeface="Montserrat"/>
              </a:rPr>
              <a:t>Bpay</a:t>
            </a:r>
            <a:r>
              <a:rPr lang="it-IT" sz="1200" b="0" dirty="0">
                <a:solidFill>
                  <a:srgbClr val="003865"/>
                </a:solidFill>
                <a:sym typeface="Montserrat"/>
              </a:rPr>
              <a:t> all’interno di EUDIW</a:t>
            </a:r>
            <a:endParaRPr sz="1200" b="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5043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00CCDCB7E09940B31F963716CA4C92" ma:contentTypeVersion="19" ma:contentTypeDescription="Creare un nuovo documento." ma:contentTypeScope="" ma:versionID="d66def725c89dede8485d50dc7d4b033">
  <xsd:schema xmlns:xsd="http://www.w3.org/2001/XMLSchema" xmlns:xs="http://www.w3.org/2001/XMLSchema" xmlns:p="http://schemas.microsoft.com/office/2006/metadata/properties" xmlns:ns2="0716c36c-6ae4-4c01-95ec-89ae733079b4" xmlns:ns3="3f657a61-4d9c-4b16-90b0-bdf9e6efeb8e" targetNamespace="http://schemas.microsoft.com/office/2006/metadata/properties" ma:root="true" ma:fieldsID="4b104458fb216b6046f594443e5c82f2" ns2:_="" ns3:_="">
    <xsd:import namespace="0716c36c-6ae4-4c01-95ec-89ae733079b4"/>
    <xsd:import namespace="3f657a61-4d9c-4b16-90b0-bdf9e6efe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c36c-6ae4-4c01-95ec-89ae73307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a208626-12f6-4690-b835-7b3b2dbf4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57a61-4d9c-4b16-90b0-bdf9e6efe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d79780-bbea-49c9-ab4f-320416b43c8d}" ma:internalName="TaxCatchAll" ma:showField="CatchAllData" ma:web="3f657a61-4d9c-4b16-90b0-bdf9e6efe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657a61-4d9c-4b16-90b0-bdf9e6efeb8e" xsi:nil="true"/>
    <lcf76f155ced4ddcb4097134ff3c332f xmlns="0716c36c-6ae4-4c01-95ec-89ae733079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D41C37-BE13-4423-99FD-4FF9AC1EB3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40B13-2A84-4F17-B509-6D54C96DF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6c36c-6ae4-4c01-95ec-89ae733079b4"/>
    <ds:schemaRef ds:uri="3f657a61-4d9c-4b16-90b0-bdf9e6efe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90AB-F2F7-407C-A831-8FB7611C48E9}">
  <ds:schemaRefs>
    <ds:schemaRef ds:uri="http://schemas.microsoft.com/office/2006/metadata/properties"/>
    <ds:schemaRef ds:uri="http://schemas.microsoft.com/office/infopath/2007/PartnerControls"/>
    <ds:schemaRef ds:uri="3f657a61-4d9c-4b16-90b0-bdf9e6efeb8e"/>
    <ds:schemaRef ds:uri="0716c36c-6ae4-4c01-95ec-89ae733079b4"/>
  </ds:schemaRefs>
</ds:datastoreItem>
</file>

<file path=docMetadata/LabelInfo.xml><?xml version="1.0" encoding="utf-8"?>
<clbl:labelList xmlns:clbl="http://schemas.microsoft.com/office/2020/mipLabelMetadata">
  <clbl:label id="{5f5fe31f-9de1-4167-a753-111c0df8115f}" enabled="1" method="Standard" siteId="{cc4baf00-15c9-48dd-9f59-88c98bde2b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144</Words>
  <Application>Microsoft Office PowerPoint</Application>
  <PresentationFormat>Presentazione su schermo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Century Gothic</vt:lpstr>
      <vt:lpstr>Verdana</vt:lpstr>
      <vt:lpstr>Personalizza struttura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Anastasiya Psareva</dc:creator>
  <cp:lastModifiedBy>MOZZATTO NICOLO'</cp:lastModifiedBy>
  <cp:revision>18</cp:revision>
  <dcterms:created xsi:type="dcterms:W3CDTF">2010-08-04T16:09:27Z</dcterms:created>
  <dcterms:modified xsi:type="dcterms:W3CDTF">2025-10-22T14:50:15Z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0x0101007000CCDCB7E09940B31F963716CA4C92</vt:lpwstr>
  </property>
</Properties>
</file>